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00CC99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4" y="-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30D6-508F-E40B-6CBB-AF0BD480F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E7D8E-9ED4-E7DE-C176-118E96EA3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CFE53-51C8-056E-BA8D-CB2CD210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17B64-D278-5DB4-A6AB-0CF5ADDB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3B928-37FB-1B91-FA7A-D76F6F54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4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F3E8-131F-F99A-7F4D-FCF2E676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1EBF0-A09A-5990-970E-EF5BCF855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FEEAE-B419-9109-3078-FEF49F27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0C660-0577-7B83-65FE-B33E4A791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A3067-C665-CF5E-8B70-68992A06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1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012DE-7F6A-7CBA-C33A-6762648B0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63B33C-5A7E-3952-D79A-4C214B801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F2D5-8BC1-5384-8E46-3366A451D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830B0-402D-6846-57B4-CC4211EA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FBAB6-A4E3-A3F1-F18A-A5FF9AF8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8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C269-9CC3-AE9F-5246-29D0D635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7076-C82C-2C9E-9221-236700237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B5E60-0ED7-3DEE-62C6-C7B20F2B0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E483-872C-439E-0D7F-6213B0C7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96FF2-A4FD-0BA2-9A24-B52A605B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2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9E9E-6668-E55A-58FC-9BA0CAF1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013B5-89D4-A09F-9596-A3AC52ABA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C184F-DF00-A351-169A-1D3EB4DF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E49A8-67CC-B1A5-DC98-05B6B51D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DAD16-D592-642D-A0FE-E35658F5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6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477-98E5-1076-7308-AEEBAE72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9E36-B5AF-8EB1-74B6-60C85330E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EE46F-3EE2-B379-A52C-3B4A9719F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AEFB6-33F4-6874-8F01-0A334019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66DB4-9BB6-675D-4369-5DFF5A2A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E8D68-62D3-E04C-73E6-514699B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50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AB02-5F9C-6D6B-1D9A-E26B2FCE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F0C9-66C0-B4BE-9DD7-D7CE3E41D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692E0-278C-8293-2405-6F84F6716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9D6C6-0978-8F42-8CF4-5A9768965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A23A3-E2BB-035E-541D-2549E5470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289EE7-9EFC-7149-2AEC-59762C3B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64B3D-A18A-2847-C167-029E85D21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80A894-F2A6-BDF6-934A-D96F8FB0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2294-D9BD-6B02-E502-77A19E56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3DC41-3190-EFAC-277E-87C216C6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BB8FA-CB12-A1B4-031D-2A2D2A6C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93B1A-A7BC-5A99-6D6F-4403D37F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FF7C1-2738-3298-B8A0-3B3203D85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65E23-862D-E9CE-C47A-AD26D0E9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2AE4-69A5-3DA8-A023-9E2FDA4A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65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933B-4B22-2B62-DD1F-2D42122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BBF13-48D4-741C-CF4A-BEA080BC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A376B-72C6-7BF2-EC17-5D6D8FF6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6706D-5C3F-48C3-CAD7-8E4E0BDA6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59872-E33C-3972-AF4B-D1C6B585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2D9F2-48AA-D9D4-1EAC-6EBB4C0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1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1939-E361-8042-E454-C6028A20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AB08B-0FC7-7CA8-C894-40BC5626F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23B0A-D5BB-78F1-0140-42FA783DC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19A2E-91ED-9096-963A-139A65F8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6C05F-D5D2-00A0-AF75-7888F56E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B658-0C03-083C-B563-D45870C5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7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3679F-0FBF-9248-605A-5B75647D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4DBCA-85F4-152F-0B82-0630EE4B8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B8028-B30A-1AF8-A925-EBA73898E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6E911-D879-44FF-BC01-1C9DFC940BA5}" type="datetimeFigureOut">
              <a:rPr lang="en-US" smtClean="0"/>
              <a:t>16-May-24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92DE2-F410-B546-7BD6-883656ADE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3EF31-E769-DBAF-9DE9-6824F3044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223-C119-47EA-B6DB-0C39696EF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6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770056" y="-41869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2FB7D-528B-D271-CD76-3B988B6B2A56}"/>
              </a:ext>
            </a:extLst>
          </p:cNvPr>
          <p:cNvSpPr txBox="1"/>
          <p:nvPr/>
        </p:nvSpPr>
        <p:spPr>
          <a:xfrm>
            <a:off x="2128520" y="1053462"/>
            <a:ext cx="7934960" cy="3042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4400" b="1" dirty="0">
                <a:solidFill>
                  <a:srgbClr val="5062C6"/>
                </a:solidFill>
                <a:latin typeface="Poppins Ultra-Bold" panose="020B0604020202020204" charset="0"/>
                <a:cs typeface="Poppins Ultra-Bold" panose="020B0604020202020204" charset="0"/>
              </a:rPr>
              <a:t>TASK 2</a:t>
            </a:r>
          </a:p>
          <a:p>
            <a:pPr algn="ctr">
              <a:lnSpc>
                <a:spcPts val="8003"/>
              </a:lnSpc>
            </a:pPr>
            <a:r>
              <a:rPr lang="en-US" sz="4400" b="1" dirty="0">
                <a:solidFill>
                  <a:srgbClr val="5062C6"/>
                </a:solidFill>
                <a:latin typeface="Poppins Ultra-Bold" panose="020B0604020202020204" charset="0"/>
                <a:cs typeface="Poppins Ultra-Bold" panose="020B0604020202020204" charset="0"/>
              </a:rPr>
              <a:t>CORONA VIRUS ANALYSIS WITH 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2540000" y="4576849"/>
            <a:ext cx="711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9999"/>
                </a:solidFill>
                <a:latin typeface="Poppins Ultra-Bold" panose="020B0604020202020204" charset="0"/>
                <a:cs typeface="Poppins Ultra-Bold" panose="020B0604020202020204" charset="0"/>
              </a:rPr>
              <a:t>BY: SHIVAM</a:t>
            </a:r>
          </a:p>
          <a:p>
            <a:pPr algn="ctr"/>
            <a:r>
              <a:rPr lang="en-US" sz="3200" b="1" dirty="0">
                <a:solidFill>
                  <a:srgbClr val="009999"/>
                </a:solidFill>
                <a:latin typeface="Poppins Ultra-Bold" panose="020B0604020202020204" charset="0"/>
                <a:cs typeface="Poppins Ultra-Bold" panose="020B0604020202020204" charset="0"/>
              </a:rPr>
              <a:t>PROFILE: DATA ANALYST INTERN</a:t>
            </a:r>
          </a:p>
        </p:txBody>
      </p:sp>
    </p:spTree>
    <p:extLst>
      <p:ext uri="{BB962C8B-B14F-4D97-AF65-F5344CB8AC3E}">
        <p14:creationId xmlns:p14="http://schemas.microsoft.com/office/powerpoint/2010/main" val="3759923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2032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393336" cy="55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Q6. Find monthly average for confirmed, deaths, recovered.</a:t>
            </a: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256F722B-2414-E9E0-68BD-F09651FE5AC8}"/>
              </a:ext>
            </a:extLst>
          </p:cNvPr>
          <p:cNvSpPr/>
          <p:nvPr/>
        </p:nvSpPr>
        <p:spPr>
          <a:xfrm>
            <a:off x="2492115" y="1628922"/>
            <a:ext cx="5239645" cy="4398800"/>
          </a:xfrm>
          <a:custGeom>
            <a:avLst/>
            <a:gdLst/>
            <a:ahLst/>
            <a:cxnLst/>
            <a:rect l="l" t="t" r="r" b="b"/>
            <a:pathLst>
              <a:path w="6213607" h="6793628">
                <a:moveTo>
                  <a:pt x="0" y="0"/>
                </a:moveTo>
                <a:lnTo>
                  <a:pt x="6213607" y="0"/>
                </a:lnTo>
                <a:lnTo>
                  <a:pt x="6213607" y="6793628"/>
                </a:lnTo>
                <a:lnTo>
                  <a:pt x="0" y="67936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579" r="-1204" b="-362"/>
            </a:stretch>
          </a:blipFill>
        </p:spPr>
      </p:sp>
    </p:spTree>
    <p:extLst>
      <p:ext uri="{BB962C8B-B14F-4D97-AF65-F5344CB8AC3E}">
        <p14:creationId xmlns:p14="http://schemas.microsoft.com/office/powerpoint/2010/main" val="221888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3048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788544" cy="545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6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Q7. Find most frequent value for confirmed, deaths, recovered each month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3753F069-0F36-9527-6D5C-7F717B8A427A}"/>
              </a:ext>
            </a:extLst>
          </p:cNvPr>
          <p:cNvSpPr/>
          <p:nvPr/>
        </p:nvSpPr>
        <p:spPr>
          <a:xfrm>
            <a:off x="1606635" y="2302642"/>
            <a:ext cx="4625421" cy="3294854"/>
          </a:xfrm>
          <a:custGeom>
            <a:avLst/>
            <a:gdLst/>
            <a:ahLst/>
            <a:cxnLst/>
            <a:rect l="l" t="t" r="r" b="b"/>
            <a:pathLst>
              <a:path w="8031979" h="3867099">
                <a:moveTo>
                  <a:pt x="0" y="0"/>
                </a:moveTo>
                <a:lnTo>
                  <a:pt x="8031979" y="0"/>
                </a:lnTo>
                <a:lnTo>
                  <a:pt x="8031979" y="3867099"/>
                </a:lnTo>
                <a:lnTo>
                  <a:pt x="0" y="38670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11" r="-768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3C432161-DC9F-2FF2-9A45-3B4425BEB096}"/>
              </a:ext>
            </a:extLst>
          </p:cNvPr>
          <p:cNvSpPr/>
          <p:nvPr/>
        </p:nvSpPr>
        <p:spPr>
          <a:xfrm>
            <a:off x="6427627" y="1939137"/>
            <a:ext cx="3331784" cy="4135006"/>
          </a:xfrm>
          <a:custGeom>
            <a:avLst/>
            <a:gdLst/>
            <a:ahLst/>
            <a:cxnLst/>
            <a:rect l="l" t="t" r="r" b="b"/>
            <a:pathLst>
              <a:path w="4556823" h="5319877">
                <a:moveTo>
                  <a:pt x="0" y="0"/>
                </a:moveTo>
                <a:lnTo>
                  <a:pt x="4556822" y="0"/>
                </a:lnTo>
                <a:lnTo>
                  <a:pt x="4556822" y="5319877"/>
                </a:lnTo>
                <a:lnTo>
                  <a:pt x="0" y="5319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50"/>
            </a:stretch>
          </a:blipFill>
        </p:spPr>
      </p:sp>
    </p:spTree>
    <p:extLst>
      <p:ext uri="{BB962C8B-B14F-4D97-AF65-F5344CB8AC3E}">
        <p14:creationId xmlns:p14="http://schemas.microsoft.com/office/powerpoint/2010/main" val="804995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3048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788544" cy="55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Q8. Find minimum values for confirmed, deaths, recovered per year.</a:t>
            </a: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04C4E685-A2A8-56DF-D6E5-46EAC7DA9F6D}"/>
              </a:ext>
            </a:extLst>
          </p:cNvPr>
          <p:cNvSpPr/>
          <p:nvPr/>
        </p:nvSpPr>
        <p:spPr>
          <a:xfrm>
            <a:off x="2175138" y="1689387"/>
            <a:ext cx="6460862" cy="3861772"/>
          </a:xfrm>
          <a:custGeom>
            <a:avLst/>
            <a:gdLst/>
            <a:ahLst/>
            <a:cxnLst/>
            <a:rect l="l" t="t" r="r" b="b"/>
            <a:pathLst>
              <a:path w="7992615" h="5649750">
                <a:moveTo>
                  <a:pt x="0" y="0"/>
                </a:moveTo>
                <a:lnTo>
                  <a:pt x="7992615" y="0"/>
                </a:lnTo>
                <a:lnTo>
                  <a:pt x="7992615" y="5649749"/>
                </a:lnTo>
                <a:lnTo>
                  <a:pt x="0" y="56497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08" b="-508"/>
            </a:stretch>
          </a:blipFill>
        </p:spPr>
      </p:sp>
    </p:spTree>
    <p:extLst>
      <p:ext uri="{BB962C8B-B14F-4D97-AF65-F5344CB8AC3E}">
        <p14:creationId xmlns:p14="http://schemas.microsoft.com/office/powerpoint/2010/main" val="9220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3048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788544" cy="55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6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Q9. Find maximum values of confirmed, deaths, recovered per year.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18FA35A9-33B2-A13C-2572-297E7F74BF7B}"/>
              </a:ext>
            </a:extLst>
          </p:cNvPr>
          <p:cNvSpPr/>
          <p:nvPr/>
        </p:nvSpPr>
        <p:spPr>
          <a:xfrm>
            <a:off x="2175138" y="1852416"/>
            <a:ext cx="6145902" cy="3725424"/>
          </a:xfrm>
          <a:custGeom>
            <a:avLst/>
            <a:gdLst/>
            <a:ahLst/>
            <a:cxnLst/>
            <a:rect l="l" t="t" r="r" b="b"/>
            <a:pathLst>
              <a:path w="7610251" h="5136046">
                <a:moveTo>
                  <a:pt x="0" y="0"/>
                </a:moveTo>
                <a:lnTo>
                  <a:pt x="7610251" y="0"/>
                </a:lnTo>
                <a:lnTo>
                  <a:pt x="7610251" y="5136046"/>
                </a:lnTo>
                <a:lnTo>
                  <a:pt x="0" y="5136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57" b="-10970"/>
            </a:stretch>
          </a:blipFill>
        </p:spPr>
      </p:sp>
    </p:spTree>
    <p:extLst>
      <p:ext uri="{BB962C8B-B14F-4D97-AF65-F5344CB8AC3E}">
        <p14:creationId xmlns:p14="http://schemas.microsoft.com/office/powerpoint/2010/main" val="427909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30480"/>
            <a:ext cx="12212320" cy="6888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788544" cy="525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Q10. The total number of case of confirmed, deaths, recovered each month.</a:t>
            </a: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6F1EEA86-2590-D609-CFD9-FDC0BBC7BF32}"/>
              </a:ext>
            </a:extLst>
          </p:cNvPr>
          <p:cNvSpPr/>
          <p:nvPr/>
        </p:nvSpPr>
        <p:spPr>
          <a:xfrm>
            <a:off x="2708621" y="1553798"/>
            <a:ext cx="5419379" cy="4905683"/>
          </a:xfrm>
          <a:custGeom>
            <a:avLst/>
            <a:gdLst/>
            <a:ahLst/>
            <a:cxnLst/>
            <a:rect l="l" t="t" r="r" b="b"/>
            <a:pathLst>
              <a:path w="5997569" h="6733712">
                <a:moveTo>
                  <a:pt x="0" y="0"/>
                </a:moveTo>
                <a:lnTo>
                  <a:pt x="5997568" y="0"/>
                </a:lnTo>
                <a:lnTo>
                  <a:pt x="5997568" y="6733712"/>
                </a:lnTo>
                <a:lnTo>
                  <a:pt x="0" y="67337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882" r="-809"/>
            </a:stretch>
          </a:blipFill>
        </p:spPr>
      </p:sp>
    </p:spTree>
    <p:extLst>
      <p:ext uri="{BB962C8B-B14F-4D97-AF65-F5344CB8AC3E}">
        <p14:creationId xmlns:p14="http://schemas.microsoft.com/office/powerpoint/2010/main" val="369014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3048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788544" cy="1003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8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Q11. Check how corona virus spread out with respect to confirmed case</a:t>
            </a:r>
          </a:p>
          <a:p>
            <a:pPr>
              <a:lnSpc>
                <a:spcPts val="378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Eg.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: total confirmed cases, their average, variance &amp; STDEV)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14359D16-5471-944E-77AD-0A2D6A28D69E}"/>
              </a:ext>
            </a:extLst>
          </p:cNvPr>
          <p:cNvSpPr/>
          <p:nvPr/>
        </p:nvSpPr>
        <p:spPr>
          <a:xfrm>
            <a:off x="1604519" y="2438088"/>
            <a:ext cx="4790167" cy="3109271"/>
          </a:xfrm>
          <a:custGeom>
            <a:avLst/>
            <a:gdLst/>
            <a:ahLst/>
            <a:cxnLst/>
            <a:rect l="l" t="t" r="r" b="b"/>
            <a:pathLst>
              <a:path w="7028978" h="3800524">
                <a:moveTo>
                  <a:pt x="0" y="0"/>
                </a:moveTo>
                <a:lnTo>
                  <a:pt x="7028978" y="0"/>
                </a:lnTo>
                <a:lnTo>
                  <a:pt x="7028978" y="3800525"/>
                </a:lnTo>
                <a:lnTo>
                  <a:pt x="0" y="3800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071" r="-15946" b="-6353"/>
            </a:stretch>
          </a:blipFill>
        </p:spPr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098B1FD1-72D3-1692-7366-D6A3D668FA91}"/>
              </a:ext>
            </a:extLst>
          </p:cNvPr>
          <p:cNvSpPr/>
          <p:nvPr/>
        </p:nvSpPr>
        <p:spPr>
          <a:xfrm>
            <a:off x="6413840" y="2438087"/>
            <a:ext cx="5187714" cy="3109271"/>
          </a:xfrm>
          <a:custGeom>
            <a:avLst/>
            <a:gdLst/>
            <a:ahLst/>
            <a:cxnLst/>
            <a:rect l="l" t="t" r="r" b="b"/>
            <a:pathLst>
              <a:path w="7091775" h="4135804">
                <a:moveTo>
                  <a:pt x="0" y="0"/>
                </a:moveTo>
                <a:lnTo>
                  <a:pt x="7091775" y="0"/>
                </a:lnTo>
                <a:lnTo>
                  <a:pt x="7091775" y="4135804"/>
                </a:lnTo>
                <a:lnTo>
                  <a:pt x="0" y="41358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1428" r="-3680"/>
            </a:stretch>
          </a:blipFill>
        </p:spPr>
      </p:sp>
    </p:spTree>
    <p:extLst>
      <p:ext uri="{BB962C8B-B14F-4D97-AF65-F5344CB8AC3E}">
        <p14:creationId xmlns:p14="http://schemas.microsoft.com/office/powerpoint/2010/main" val="66920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3048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78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Q12. Check how corona virus spread out with respect to death case per month</a:t>
            </a:r>
          </a:p>
          <a:p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Eg.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: total confirmed cases, their average, variance &amp; STDEV )</a:t>
            </a: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2742C306-3701-46A5-1C8F-A9D5E170FA1C}"/>
              </a:ext>
            </a:extLst>
          </p:cNvPr>
          <p:cNvSpPr/>
          <p:nvPr/>
        </p:nvSpPr>
        <p:spPr>
          <a:xfrm>
            <a:off x="1150312" y="2260258"/>
            <a:ext cx="5147039" cy="2995107"/>
          </a:xfrm>
          <a:custGeom>
            <a:avLst/>
            <a:gdLst/>
            <a:ahLst/>
            <a:cxnLst/>
            <a:rect l="l" t="t" r="r" b="b"/>
            <a:pathLst>
              <a:path w="6926214" h="3228698">
                <a:moveTo>
                  <a:pt x="0" y="0"/>
                </a:moveTo>
                <a:lnTo>
                  <a:pt x="6926214" y="0"/>
                </a:lnTo>
                <a:lnTo>
                  <a:pt x="6926214" y="3228698"/>
                </a:lnTo>
                <a:lnTo>
                  <a:pt x="0" y="32286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832" r="-9885" b="-8747"/>
            </a:stretch>
          </a:blipFill>
        </p:spPr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5704801D-D208-D6BF-3829-793139FFDA1F}"/>
              </a:ext>
            </a:extLst>
          </p:cNvPr>
          <p:cNvSpPr/>
          <p:nvPr/>
        </p:nvSpPr>
        <p:spPr>
          <a:xfrm>
            <a:off x="6297351" y="2259453"/>
            <a:ext cx="4858959" cy="3878051"/>
          </a:xfrm>
          <a:custGeom>
            <a:avLst/>
            <a:gdLst/>
            <a:ahLst/>
            <a:cxnLst/>
            <a:rect l="l" t="t" r="r" b="b"/>
            <a:pathLst>
              <a:path w="5625210" h="4144038">
                <a:moveTo>
                  <a:pt x="0" y="0"/>
                </a:moveTo>
                <a:lnTo>
                  <a:pt x="5625210" y="0"/>
                </a:lnTo>
                <a:lnTo>
                  <a:pt x="5625210" y="4144037"/>
                </a:lnTo>
                <a:lnTo>
                  <a:pt x="0" y="4144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5715"/>
            </a:stretch>
          </a:blipFill>
        </p:spPr>
      </p:sp>
    </p:spTree>
    <p:extLst>
      <p:ext uri="{BB962C8B-B14F-4D97-AF65-F5344CB8AC3E}">
        <p14:creationId xmlns:p14="http://schemas.microsoft.com/office/powerpoint/2010/main" val="115277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3048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78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8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Q13. Check how corona virus spread out with respect to recovered case</a:t>
            </a:r>
          </a:p>
          <a:p>
            <a:pPr>
              <a:lnSpc>
                <a:spcPts val="378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Eg.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: total confirmed cases, their average, variance &amp; STDEV)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EB89F324-78C4-7355-30EF-5466FD5124EE}"/>
              </a:ext>
            </a:extLst>
          </p:cNvPr>
          <p:cNvSpPr/>
          <p:nvPr/>
        </p:nvSpPr>
        <p:spPr>
          <a:xfrm>
            <a:off x="1642050" y="2259453"/>
            <a:ext cx="4752636" cy="2810149"/>
          </a:xfrm>
          <a:custGeom>
            <a:avLst/>
            <a:gdLst/>
            <a:ahLst/>
            <a:cxnLst/>
            <a:rect l="l" t="t" r="r" b="b"/>
            <a:pathLst>
              <a:path w="7165736" h="3407675">
                <a:moveTo>
                  <a:pt x="0" y="0"/>
                </a:moveTo>
                <a:lnTo>
                  <a:pt x="7165736" y="0"/>
                </a:lnTo>
                <a:lnTo>
                  <a:pt x="7165736" y="3407676"/>
                </a:lnTo>
                <a:lnTo>
                  <a:pt x="0" y="34076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1070" b="-10585"/>
            </a:stretch>
          </a:blipFill>
        </p:spPr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4FE79202-6D4B-8CDA-0A50-CC7FA037CD4F}"/>
              </a:ext>
            </a:extLst>
          </p:cNvPr>
          <p:cNvSpPr/>
          <p:nvPr/>
        </p:nvSpPr>
        <p:spPr>
          <a:xfrm>
            <a:off x="6394687" y="2179383"/>
            <a:ext cx="5157234" cy="3855657"/>
          </a:xfrm>
          <a:custGeom>
            <a:avLst/>
            <a:gdLst/>
            <a:ahLst/>
            <a:cxnLst/>
            <a:rect l="l" t="t" r="r" b="b"/>
            <a:pathLst>
              <a:path w="6682189" h="4463036">
                <a:moveTo>
                  <a:pt x="0" y="0"/>
                </a:moveTo>
                <a:lnTo>
                  <a:pt x="6682189" y="0"/>
                </a:lnTo>
                <a:lnTo>
                  <a:pt x="6682189" y="4463036"/>
                </a:lnTo>
                <a:lnTo>
                  <a:pt x="0" y="4463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69"/>
            </a:stretch>
          </a:blipFill>
        </p:spPr>
      </p:sp>
    </p:spTree>
    <p:extLst>
      <p:ext uri="{BB962C8B-B14F-4D97-AF65-F5344CB8AC3E}">
        <p14:creationId xmlns:p14="http://schemas.microsoft.com/office/powerpoint/2010/main" val="360676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3048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788544" cy="545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6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Q14. Find Country having highest number of the confirmed case</a:t>
            </a: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B5523B92-0021-E5CF-AFCA-0FC0BCF36BE0}"/>
              </a:ext>
            </a:extLst>
          </p:cNvPr>
          <p:cNvSpPr/>
          <p:nvPr/>
        </p:nvSpPr>
        <p:spPr>
          <a:xfrm>
            <a:off x="2175138" y="1719039"/>
            <a:ext cx="6826622" cy="4498881"/>
          </a:xfrm>
          <a:custGeom>
            <a:avLst/>
            <a:gdLst/>
            <a:ahLst/>
            <a:cxnLst/>
            <a:rect l="l" t="t" r="r" b="b"/>
            <a:pathLst>
              <a:path w="8039168" h="5569620">
                <a:moveTo>
                  <a:pt x="0" y="0"/>
                </a:moveTo>
                <a:lnTo>
                  <a:pt x="8039168" y="0"/>
                </a:lnTo>
                <a:lnTo>
                  <a:pt x="8039168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0455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3048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788544" cy="545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6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Q15. Find Country having lowest number of the death case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FDC51173-1DBE-02B1-74B9-4986695C9E5F}"/>
              </a:ext>
            </a:extLst>
          </p:cNvPr>
          <p:cNvSpPr/>
          <p:nvPr/>
        </p:nvSpPr>
        <p:spPr>
          <a:xfrm>
            <a:off x="2621619" y="1586493"/>
            <a:ext cx="4561950" cy="4988855"/>
          </a:xfrm>
          <a:custGeom>
            <a:avLst/>
            <a:gdLst/>
            <a:ahLst/>
            <a:cxnLst/>
            <a:rect l="l" t="t" r="r" b="b"/>
            <a:pathLst>
              <a:path w="5493724" h="6265176">
                <a:moveTo>
                  <a:pt x="0" y="0"/>
                </a:moveTo>
                <a:lnTo>
                  <a:pt x="5493724" y="0"/>
                </a:lnTo>
                <a:lnTo>
                  <a:pt x="5493724" y="6265176"/>
                </a:lnTo>
                <a:lnTo>
                  <a:pt x="0" y="62651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99" b="-4430"/>
            </a:stretch>
          </a:blipFill>
        </p:spPr>
      </p:sp>
    </p:spTree>
    <p:extLst>
      <p:ext uri="{BB962C8B-B14F-4D97-AF65-F5344CB8AC3E}">
        <p14:creationId xmlns:p14="http://schemas.microsoft.com/office/powerpoint/2010/main" val="148388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770056" y="-41869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2FB7D-528B-D271-CD76-3B988B6B2A56}"/>
              </a:ext>
            </a:extLst>
          </p:cNvPr>
          <p:cNvSpPr txBox="1"/>
          <p:nvPr/>
        </p:nvSpPr>
        <p:spPr>
          <a:xfrm>
            <a:off x="1957900" y="744503"/>
            <a:ext cx="7934960" cy="990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4400" b="1" dirty="0">
                <a:solidFill>
                  <a:srgbClr val="5062C6"/>
                </a:solidFill>
                <a:latin typeface="Poppins Ultra-Bold" panose="020B0604020202020204" charset="0"/>
                <a:cs typeface="Poppins Ultra-Bold" panose="020B0604020202020204" charset="0"/>
              </a:rPr>
              <a:t>CONTENT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2646942" y="2021481"/>
            <a:ext cx="7112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9999"/>
                </a:solidFill>
                <a:latin typeface="Poppins Ultra-Bold" panose="020B0604020202020204" charset="0"/>
                <a:cs typeface="Poppins Ultra-Bold" panose="020B0604020202020204" charset="0"/>
              </a:rPr>
              <a:t>1. Introduction</a:t>
            </a:r>
          </a:p>
          <a:p>
            <a:endParaRPr lang="en-US" sz="2800" b="1" dirty="0">
              <a:solidFill>
                <a:srgbClr val="009999"/>
              </a:solidFill>
              <a:latin typeface="Poppins Ultra-Bold" panose="020B0604020202020204" charset="0"/>
              <a:cs typeface="Poppins Ultra-Bold" panose="020B0604020202020204" charset="0"/>
            </a:endParaRPr>
          </a:p>
          <a:p>
            <a:r>
              <a:rPr lang="en-US" sz="2800" b="1" dirty="0">
                <a:solidFill>
                  <a:srgbClr val="009999"/>
                </a:solidFill>
                <a:latin typeface="Poppins Ultra-Bold" panose="020B0604020202020204" charset="0"/>
                <a:cs typeface="Poppins Ultra-Bold" panose="020B0604020202020204" charset="0"/>
              </a:rPr>
              <a:t>2. Description Of Dataset</a:t>
            </a:r>
          </a:p>
          <a:p>
            <a:endParaRPr lang="en-US" sz="2800" b="1" dirty="0">
              <a:solidFill>
                <a:srgbClr val="009999"/>
              </a:solidFill>
              <a:latin typeface="Poppins Ultra-Bold" panose="020B0604020202020204" charset="0"/>
              <a:cs typeface="Poppins Ultra-Bold" panose="020B0604020202020204" charset="0"/>
            </a:endParaRPr>
          </a:p>
          <a:p>
            <a:r>
              <a:rPr lang="en-US" sz="2800" b="1" dirty="0">
                <a:solidFill>
                  <a:srgbClr val="009999"/>
                </a:solidFill>
                <a:latin typeface="Poppins Ultra-Bold" panose="020B0604020202020204" charset="0"/>
                <a:cs typeface="Poppins Ultra-Bold" panose="020B0604020202020204" charset="0"/>
              </a:rPr>
              <a:t>3. Question &amp; Answers</a:t>
            </a:r>
          </a:p>
          <a:p>
            <a:endParaRPr lang="en-US" sz="2800" b="1" dirty="0">
              <a:solidFill>
                <a:srgbClr val="009999"/>
              </a:solidFill>
              <a:latin typeface="Poppins Ultra-Bold" panose="020B0604020202020204" charset="0"/>
              <a:cs typeface="Poppins Ultra-Bold" panose="020B0604020202020204" charset="0"/>
            </a:endParaRPr>
          </a:p>
          <a:p>
            <a:r>
              <a:rPr lang="en-US" sz="2800" b="1" dirty="0">
                <a:solidFill>
                  <a:srgbClr val="009999"/>
                </a:solidFill>
                <a:latin typeface="Poppins Ultra-Bold" panose="020B0604020202020204" charset="0"/>
                <a:cs typeface="Poppins Ultra-Bold" panose="020B0604020202020204" charset="0"/>
              </a:rPr>
              <a:t>4. Valuable Insights</a:t>
            </a:r>
          </a:p>
        </p:txBody>
      </p:sp>
    </p:spTree>
    <p:extLst>
      <p:ext uri="{BB962C8B-B14F-4D97-AF65-F5344CB8AC3E}">
        <p14:creationId xmlns:p14="http://schemas.microsoft.com/office/powerpoint/2010/main" val="3958047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2032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788544" cy="545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6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Q16. Find top 5 countries having highest recovered case.</a:t>
            </a: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361F7246-0C3E-3D6D-64B4-A8025F10DBB2}"/>
              </a:ext>
            </a:extLst>
          </p:cNvPr>
          <p:cNvSpPr/>
          <p:nvPr/>
        </p:nvSpPr>
        <p:spPr>
          <a:xfrm>
            <a:off x="2860448" y="1523705"/>
            <a:ext cx="4798700" cy="4919333"/>
          </a:xfrm>
          <a:custGeom>
            <a:avLst/>
            <a:gdLst/>
            <a:ahLst/>
            <a:cxnLst/>
            <a:rect l="l" t="t" r="r" b="b"/>
            <a:pathLst>
              <a:path w="6462848" h="6452356">
                <a:moveTo>
                  <a:pt x="0" y="0"/>
                </a:moveTo>
                <a:lnTo>
                  <a:pt x="6462847" y="0"/>
                </a:lnTo>
                <a:lnTo>
                  <a:pt x="6462847" y="6452356"/>
                </a:lnTo>
                <a:lnTo>
                  <a:pt x="0" y="64523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39771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770056" y="-41869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0"/>
            <a:ext cx="122123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2FB7D-528B-D271-CD76-3B988B6B2A56}"/>
              </a:ext>
            </a:extLst>
          </p:cNvPr>
          <p:cNvSpPr txBox="1"/>
          <p:nvPr/>
        </p:nvSpPr>
        <p:spPr>
          <a:xfrm>
            <a:off x="1828520" y="521910"/>
            <a:ext cx="7934960" cy="990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4000" b="1" dirty="0">
                <a:solidFill>
                  <a:srgbClr val="009999"/>
                </a:solidFill>
                <a:latin typeface="Poppins Ultra-Bold" panose="020B0604020202020204" charset="0"/>
                <a:cs typeface="Poppins Ultra-Bold" panose="020B0604020202020204" charset="0"/>
              </a:rPr>
              <a:t>4. Insights</a:t>
            </a:r>
            <a:endParaRPr lang="en-US" sz="4000" b="1" dirty="0">
              <a:solidFill>
                <a:srgbClr val="5062C6"/>
              </a:solidFill>
              <a:latin typeface="Poppins Ultra-Bold" panose="020B0604020202020204" charset="0"/>
              <a:cs typeface="Poppins Ultra-Bold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2360728" y="1626631"/>
            <a:ext cx="711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Poppins Ultra-Bold" panose="020B0604020202020204" charset="0"/>
                <a:cs typeface="Poppins Ultra-Bold" panose="020B0604020202020204" charset="0"/>
              </a:rPr>
              <a:t>Here are the main findings from analyzing the Coronavirus data: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Poppins Ultra-Bold" panose="020B0604020202020204" charset="0"/>
              <a:cs typeface="Poppins Ultra-Bold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639BC3-D805-19EF-227C-6310D951F499}"/>
              </a:ext>
            </a:extLst>
          </p:cNvPr>
          <p:cNvSpPr txBox="1"/>
          <p:nvPr/>
        </p:nvSpPr>
        <p:spPr>
          <a:xfrm>
            <a:off x="2000010" y="2451633"/>
            <a:ext cx="84546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8341" lvl="1" indent="-342900">
              <a:buAutoNum type="arabicPeriod"/>
            </a:pPr>
            <a:r>
              <a:rPr lang="en-US" dirty="0">
                <a:latin typeface="Poppins Ultra-Bold" panose="020B0604020202020204" charset="0"/>
                <a:cs typeface="Poppins Ultra-Bold" panose="020B0604020202020204" charset="0"/>
              </a:rPr>
              <a:t>The dataset looked at COVID-19 from 22 January, 2020, to 13 June, 2021.</a:t>
            </a:r>
          </a:p>
          <a:p>
            <a:pPr marL="688341" lvl="1" indent="-342900">
              <a:buAutoNum type="arabicPeriod"/>
            </a:pPr>
            <a:r>
              <a:rPr lang="en-US" dirty="0">
                <a:latin typeface="Poppins Ultra-Bold" panose="020B0604020202020204" charset="0"/>
                <a:cs typeface="Poppins Ultra-Bold" panose="020B0604020202020204" charset="0"/>
              </a:rPr>
              <a:t>Despite fewer cases, more people died from COVID-19 in 2021 compared to 2020.</a:t>
            </a:r>
          </a:p>
          <a:p>
            <a:pPr marL="688341" lvl="1" indent="-342900">
              <a:buAutoNum type="arabicPeriod"/>
            </a:pPr>
            <a:r>
              <a:rPr lang="en-US" dirty="0">
                <a:latin typeface="Poppins Ultra-Bold" panose="020B0604020202020204" charset="0"/>
                <a:cs typeface="Poppins Ultra-Bold" panose="020B0604020202020204" charset="0"/>
              </a:rPr>
              <a:t>India had the most people recover from COVID-19 worldwide.</a:t>
            </a:r>
          </a:p>
          <a:p>
            <a:pPr marL="688341" lvl="1" indent="-342900">
              <a:buAutoNum type="arabicPeriod"/>
            </a:pPr>
            <a:r>
              <a:rPr lang="en-US" dirty="0">
                <a:latin typeface="Poppins Ultra-Bold" panose="020B0604020202020204" charset="0"/>
                <a:cs typeface="Poppins Ultra-Bold" panose="020B0604020202020204" charset="0"/>
              </a:rPr>
              <a:t>April 2021 had a big jump in confirmed COVID-19 cases worldwide.</a:t>
            </a:r>
          </a:p>
          <a:p>
            <a:pPr marL="688341" lvl="1" indent="-342900">
              <a:buAutoNum type="arabicPeriod"/>
            </a:pPr>
            <a:r>
              <a:rPr lang="en-US" dirty="0">
                <a:latin typeface="Poppins Ultra-Bold" panose="020B0604020202020204" charset="0"/>
                <a:cs typeface="Poppins Ultra-Bold" panose="020B0604020202020204" charset="0"/>
              </a:rPr>
              <a:t>Countries like Samoa, Kiribati, Dominica, and Marshall Islands had the fewest reported deaths from COVID-19.</a:t>
            </a:r>
          </a:p>
          <a:p>
            <a:pPr marL="688341" lvl="1" indent="-342900">
              <a:buAutoNum type="arabicPeriod"/>
            </a:pPr>
            <a:r>
              <a:rPr lang="en-US" dirty="0">
                <a:latin typeface="Poppins Ultra-Bold" panose="020B0604020202020204" charset="0"/>
                <a:cs typeface="Poppins Ultra-Bold" panose="020B0604020202020204" charset="0"/>
              </a:rPr>
              <a:t>The US had the highest number of confirmed cases, but India had more recoveries in the dataset.</a:t>
            </a:r>
          </a:p>
          <a:p>
            <a:pPr marL="345441" lvl="1"/>
            <a:endParaRPr lang="en-US" dirty="0">
              <a:latin typeface="Poppins Ultra-Bold" panose="020B0604020202020204" charset="0"/>
              <a:cs typeface="Poppins Ultra-Bold" panose="020B0604020202020204" charset="0"/>
            </a:endParaRPr>
          </a:p>
          <a:p>
            <a:pPr marL="345441" lvl="1"/>
            <a:r>
              <a:rPr lang="en-US" dirty="0">
                <a:latin typeface="Poppins Ultra-Bold" panose="020B0604020202020204" charset="0"/>
                <a:cs typeface="Poppins Ultra-Bold" panose="020B0604020202020204" charset="0"/>
              </a:rPr>
              <a:t>These findings show how the pandemic progressed over time, where cases were concentrated, when cases spiked, and which countries were most and least affected by COVID-19.</a:t>
            </a:r>
          </a:p>
        </p:txBody>
      </p:sp>
    </p:spTree>
    <p:extLst>
      <p:ext uri="{BB962C8B-B14F-4D97-AF65-F5344CB8AC3E}">
        <p14:creationId xmlns:p14="http://schemas.microsoft.com/office/powerpoint/2010/main" val="229959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80" y="0"/>
            <a:ext cx="1221232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A352C-B52E-88BB-E693-97515BFB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18" y="-2738065"/>
            <a:ext cx="4831080" cy="4831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770056" y="-41869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9156BE-0A3B-5F38-196B-510DBB7E1880}"/>
              </a:ext>
            </a:extLst>
          </p:cNvPr>
          <p:cNvSpPr/>
          <p:nvPr/>
        </p:nvSpPr>
        <p:spPr>
          <a:xfrm>
            <a:off x="2572459" y="2340733"/>
            <a:ext cx="7260965" cy="2915059"/>
          </a:xfrm>
          <a:prstGeom prst="round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009999"/>
                </a:solidFill>
                <a:latin typeface="Imprint MT Shadow" panose="04020605060303030202" pitchFamily="82" charset="0"/>
              </a:rPr>
              <a:t>THANK</a:t>
            </a:r>
            <a:r>
              <a:rPr lang="en-US" sz="9600" b="1" dirty="0">
                <a:latin typeface="Imprint MT Shadow" panose="04020605060303030202" pitchFamily="82" charset="0"/>
              </a:rPr>
              <a:t> </a:t>
            </a:r>
            <a:r>
              <a:rPr lang="en-US" sz="9600" b="1" dirty="0">
                <a:solidFill>
                  <a:srgbClr val="009999"/>
                </a:solidFill>
                <a:latin typeface="Imprint MT Shadow" panose="04020605060303030202" pitchFamily="82" charset="0"/>
              </a:rPr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4D083F-91A4-9E56-9EA8-FCCED0E3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07" y="4968086"/>
            <a:ext cx="4785513" cy="478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47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770056" y="-41869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0"/>
            <a:ext cx="122123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2FB7D-528B-D271-CD76-3B988B6B2A56}"/>
              </a:ext>
            </a:extLst>
          </p:cNvPr>
          <p:cNvSpPr txBox="1"/>
          <p:nvPr/>
        </p:nvSpPr>
        <p:spPr>
          <a:xfrm>
            <a:off x="1823982" y="347834"/>
            <a:ext cx="7934960" cy="990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4000" b="1" dirty="0">
                <a:solidFill>
                  <a:srgbClr val="009999"/>
                </a:solidFill>
                <a:latin typeface="Poppins Ultra-Bold" panose="020B0604020202020204" charset="0"/>
                <a:cs typeface="Poppins Ultra-Bold" panose="020B0604020202020204" charset="0"/>
              </a:rPr>
              <a:t>1. Introduction</a:t>
            </a:r>
            <a:endParaRPr lang="en-US" sz="4000" b="1" dirty="0">
              <a:solidFill>
                <a:srgbClr val="5062C6"/>
              </a:solidFill>
              <a:latin typeface="Poppins Ultra-Bold" panose="020B0604020202020204" charset="0"/>
              <a:cs typeface="Poppins Ultra-Bold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2369379" y="1546014"/>
            <a:ext cx="711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oppins Ultra-Bold" panose="020B0604020202020204" charset="0"/>
                <a:cs typeface="Poppins Ultra-Bold" panose="020B0604020202020204" charset="0"/>
              </a:rPr>
              <a:t>Project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639BC3-D805-19EF-227C-6310D951F499}"/>
              </a:ext>
            </a:extLst>
          </p:cNvPr>
          <p:cNvSpPr txBox="1"/>
          <p:nvPr/>
        </p:nvSpPr>
        <p:spPr>
          <a:xfrm>
            <a:off x="2369379" y="2160723"/>
            <a:ext cx="7112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CORONA VIRUS pandemic has had a significant impact on public health.</a:t>
            </a:r>
          </a:p>
          <a:p>
            <a:pPr algn="just">
              <a:buClr>
                <a:schemeClr val="tx1"/>
              </a:buClr>
            </a:pPr>
            <a:endParaRPr lang="en-US" sz="2000" dirty="0"/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As a data analyst, The tasked is to analyze a CORONA VIRUS dataset to derive meaningful insights by utilizing SQL and Data analysis skills.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Poppins Ultra-Bold" panose="020B0604020202020204" charset="0"/>
              <a:cs typeface="Poppins Ultra-Bold" panose="020B0604020202020204" charset="0"/>
            </a:endParaRP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This project is a practical assessment of SQL proficiency and data analysis skills in a real-world context.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Through meticulous analysis, the aim is to contribute to understanding the COVID-19 crisis and inform evidence-based public health strategies.</a:t>
            </a:r>
          </a:p>
        </p:txBody>
      </p:sp>
    </p:spTree>
    <p:extLst>
      <p:ext uri="{BB962C8B-B14F-4D97-AF65-F5344CB8AC3E}">
        <p14:creationId xmlns:p14="http://schemas.microsoft.com/office/powerpoint/2010/main" val="18379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770056" y="-41869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0"/>
            <a:ext cx="122123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2FB7D-528B-D271-CD76-3B988B6B2A56}"/>
              </a:ext>
            </a:extLst>
          </p:cNvPr>
          <p:cNvSpPr txBox="1"/>
          <p:nvPr/>
        </p:nvSpPr>
        <p:spPr>
          <a:xfrm>
            <a:off x="1828520" y="521910"/>
            <a:ext cx="7934960" cy="990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4000" b="1" dirty="0">
                <a:solidFill>
                  <a:srgbClr val="009999"/>
                </a:solidFill>
                <a:latin typeface="Poppins Ultra-Bold" panose="020B0604020202020204" charset="0"/>
                <a:cs typeface="Poppins Ultra-Bold" panose="020B0604020202020204" charset="0"/>
              </a:rPr>
              <a:t>2. Description of Dataset</a:t>
            </a:r>
            <a:endParaRPr lang="en-US" sz="4000" b="1" dirty="0">
              <a:solidFill>
                <a:srgbClr val="5062C6"/>
              </a:solidFill>
              <a:latin typeface="Poppins Ultra-Bold" panose="020B0604020202020204" charset="0"/>
              <a:cs typeface="Poppins Ultra-Bold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2360728" y="1626631"/>
            <a:ext cx="711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oppins Ultra-Bold" panose="020B0604020202020204" charset="0"/>
                <a:cs typeface="Poppins Ultra-Bold" panose="020B0604020202020204" charset="0"/>
              </a:rPr>
              <a:t>Description of each column in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639BC3-D805-19EF-227C-6310D951F499}"/>
              </a:ext>
            </a:extLst>
          </p:cNvPr>
          <p:cNvSpPr txBox="1"/>
          <p:nvPr/>
        </p:nvSpPr>
        <p:spPr>
          <a:xfrm>
            <a:off x="2001098" y="2205297"/>
            <a:ext cx="7831262" cy="3728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0881" lvl="1" indent="-34544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Province: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 Geographic subdivision within a country/region.</a:t>
            </a:r>
          </a:p>
          <a:p>
            <a:pPr marL="690881" lvl="1" indent="-34544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Country/Region: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 Geographic entity where data is recorded.</a:t>
            </a:r>
          </a:p>
          <a:p>
            <a:pPr marL="690881" lvl="1" indent="-34544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Latitude: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 North-south position on Earth's surface.</a:t>
            </a:r>
          </a:p>
          <a:p>
            <a:pPr marL="690881" lvl="1" indent="-34544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Longitude: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 East-west position on Earth's surface.</a:t>
            </a:r>
          </a:p>
          <a:p>
            <a:pPr marL="690881" lvl="1" indent="-34544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Date: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 Recorded date of CORONA VIRUS data.</a:t>
            </a:r>
          </a:p>
          <a:p>
            <a:pPr marL="690881" lvl="1" indent="-34544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Confirmed: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 Number of diagnosed CORONA VIRUS cases.</a:t>
            </a:r>
          </a:p>
          <a:p>
            <a:pPr marL="690881" lvl="1" indent="-34544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Deaths: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 Number of CORONA </a:t>
            </a:r>
            <a:r>
              <a:rPr lang="en-US" sz="2000" dirty="0" err="1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VIRUS-related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 deaths.</a:t>
            </a:r>
          </a:p>
          <a:p>
            <a:pPr marL="690881" lvl="1" indent="-34544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Recovered: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 Number of recovered CORONA VIRUS cases.</a:t>
            </a:r>
          </a:p>
        </p:txBody>
      </p:sp>
    </p:spTree>
    <p:extLst>
      <p:ext uri="{BB962C8B-B14F-4D97-AF65-F5344CB8AC3E}">
        <p14:creationId xmlns:p14="http://schemas.microsoft.com/office/powerpoint/2010/main" val="33671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770056" y="-41869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0"/>
            <a:ext cx="122123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2FB7D-528B-D271-CD76-3B988B6B2A56}"/>
              </a:ext>
            </a:extLst>
          </p:cNvPr>
          <p:cNvSpPr txBox="1"/>
          <p:nvPr/>
        </p:nvSpPr>
        <p:spPr>
          <a:xfrm>
            <a:off x="1828520" y="521910"/>
            <a:ext cx="7934960" cy="990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4000" b="1" dirty="0">
                <a:solidFill>
                  <a:srgbClr val="009999"/>
                </a:solidFill>
                <a:latin typeface="Poppins Ultra-Bold" panose="020B0604020202020204" charset="0"/>
                <a:cs typeface="Poppins Ultra-Bold" panose="020B0604020202020204" charset="0"/>
              </a:rPr>
              <a:t>3. Question &amp; Answers</a:t>
            </a:r>
            <a:endParaRPr lang="en-US" sz="4000" b="1" dirty="0">
              <a:solidFill>
                <a:srgbClr val="5062C6"/>
              </a:solidFill>
              <a:latin typeface="Poppins Ultra-Bold" panose="020B0604020202020204" charset="0"/>
              <a:cs typeface="Poppins Ultra-Bold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2360728" y="1626631"/>
            <a:ext cx="711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oppins Ultra-Bold" panose="020B0604020202020204" charset="0"/>
                <a:cs typeface="Poppins Ultra-Bold" panose="020B0604020202020204" charset="0"/>
              </a:rPr>
              <a:t>Q1. Write a code to check NULL values</a:t>
            </a: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059592AF-C7C0-1C7C-C63F-1A2EADD1A735}"/>
              </a:ext>
            </a:extLst>
          </p:cNvPr>
          <p:cNvSpPr/>
          <p:nvPr/>
        </p:nvSpPr>
        <p:spPr>
          <a:xfrm>
            <a:off x="3431535" y="2343030"/>
            <a:ext cx="6331945" cy="4348475"/>
          </a:xfrm>
          <a:custGeom>
            <a:avLst/>
            <a:gdLst/>
            <a:ahLst/>
            <a:cxnLst/>
            <a:rect l="l" t="t" r="r" b="b"/>
            <a:pathLst>
              <a:path w="8660850" h="5693065">
                <a:moveTo>
                  <a:pt x="0" y="0"/>
                </a:moveTo>
                <a:lnTo>
                  <a:pt x="8660850" y="0"/>
                </a:lnTo>
                <a:lnTo>
                  <a:pt x="8660850" y="5693065"/>
                </a:lnTo>
                <a:lnTo>
                  <a:pt x="0" y="5693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0760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1016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393336" cy="55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Q2. If NULL values are present, update them with zeros for all columns.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2E539-8D7F-76DA-F597-E68DACD157C6}"/>
              </a:ext>
            </a:extLst>
          </p:cNvPr>
          <p:cNvSpPr txBox="1"/>
          <p:nvPr/>
        </p:nvSpPr>
        <p:spPr>
          <a:xfrm>
            <a:off x="2300232" y="1496218"/>
            <a:ext cx="9288780" cy="93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1800" dirty="0">
                <a:solidFill>
                  <a:srgbClr val="5062C6"/>
                </a:solidFill>
                <a:latin typeface="Canva Sans"/>
              </a:rPr>
              <a:t>As we have already checked in the first query there are no null values but still, If the values were null from any column we can address them using this query.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1D06226-513C-2C59-6745-EB4931A195FD}"/>
              </a:ext>
            </a:extLst>
          </p:cNvPr>
          <p:cNvSpPr/>
          <p:nvPr/>
        </p:nvSpPr>
        <p:spPr>
          <a:xfrm>
            <a:off x="2372595" y="2476279"/>
            <a:ext cx="7446810" cy="3980035"/>
          </a:xfrm>
          <a:custGeom>
            <a:avLst/>
            <a:gdLst/>
            <a:ahLst/>
            <a:cxnLst/>
            <a:rect l="l" t="t" r="r" b="b"/>
            <a:pathLst>
              <a:path w="7571408" h="4372358">
                <a:moveTo>
                  <a:pt x="0" y="0"/>
                </a:moveTo>
                <a:lnTo>
                  <a:pt x="7571408" y="0"/>
                </a:lnTo>
                <a:lnTo>
                  <a:pt x="7571408" y="4372358"/>
                </a:lnTo>
                <a:lnTo>
                  <a:pt x="0" y="43723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014" b="-19786"/>
            </a:stretch>
          </a:blipFill>
        </p:spPr>
      </p:sp>
    </p:spTree>
    <p:extLst>
      <p:ext uri="{BB962C8B-B14F-4D97-AF65-F5344CB8AC3E}">
        <p14:creationId xmlns:p14="http://schemas.microsoft.com/office/powerpoint/2010/main" val="328992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2032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393336" cy="55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Q3. Check total number of rows 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4BB64520-559D-E8EC-885A-AB409266858D}"/>
              </a:ext>
            </a:extLst>
          </p:cNvPr>
          <p:cNvSpPr/>
          <p:nvPr/>
        </p:nvSpPr>
        <p:spPr>
          <a:xfrm>
            <a:off x="2395695" y="2266090"/>
            <a:ext cx="4825998" cy="3613291"/>
          </a:xfrm>
          <a:custGeom>
            <a:avLst/>
            <a:gdLst/>
            <a:ahLst/>
            <a:cxnLst/>
            <a:rect l="l" t="t" r="r" b="b"/>
            <a:pathLst>
              <a:path w="7066197" h="5425302">
                <a:moveTo>
                  <a:pt x="0" y="0"/>
                </a:moveTo>
                <a:lnTo>
                  <a:pt x="7066198" y="0"/>
                </a:lnTo>
                <a:lnTo>
                  <a:pt x="7066198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5581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2032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393336" cy="55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Q4. Check what is </a:t>
            </a:r>
            <a:r>
              <a:rPr lang="en-US" sz="2000" dirty="0" err="1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start_date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 and </a:t>
            </a:r>
            <a:r>
              <a:rPr lang="en-US" sz="2000" dirty="0" err="1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end_date</a:t>
            </a:r>
            <a:r>
              <a:rPr lang="en-US" sz="2000" dirty="0">
                <a:solidFill>
                  <a:srgbClr val="000000"/>
                </a:solidFill>
                <a:latin typeface="Poppins Ultra-Bold" panose="020B0604020202020204" charset="0"/>
                <a:cs typeface="Poppins Ultra-Bold" panose="020B0604020202020204" charset="0"/>
              </a:rPr>
              <a:t>.</a:t>
            </a: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1B4C83F-F1D5-9024-8A0C-BFC8F5AD69B1}"/>
              </a:ext>
            </a:extLst>
          </p:cNvPr>
          <p:cNvSpPr/>
          <p:nvPr/>
        </p:nvSpPr>
        <p:spPr>
          <a:xfrm>
            <a:off x="2263806" y="2101095"/>
            <a:ext cx="6687153" cy="3552972"/>
          </a:xfrm>
          <a:custGeom>
            <a:avLst/>
            <a:gdLst/>
            <a:ahLst/>
            <a:cxnLst/>
            <a:rect l="l" t="t" r="r" b="b"/>
            <a:pathLst>
              <a:path w="10407587" h="5775639">
                <a:moveTo>
                  <a:pt x="0" y="0"/>
                </a:moveTo>
                <a:lnTo>
                  <a:pt x="10407588" y="0"/>
                </a:lnTo>
                <a:lnTo>
                  <a:pt x="10407588" y="5775640"/>
                </a:lnTo>
                <a:lnTo>
                  <a:pt x="0" y="57756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7141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85CB58-91E7-7FDC-4DCB-EB50C3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03">
            <a:off x="10959875" y="5488013"/>
            <a:ext cx="1919722" cy="180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7EA78-D97D-4C74-6B99-07C477CE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2940">
            <a:off x="9907849" y="-499976"/>
            <a:ext cx="3142914" cy="2645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6EB56-ACB6-0802-2542-D4E1DF63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28" y="2359213"/>
            <a:ext cx="4007428" cy="329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FF54CC-E5A5-4A3A-5789-2BB235CB8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4340051"/>
            <a:ext cx="2721653" cy="22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E898C-8847-9AF6-C528-A5CAD0FF3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81" y="226842"/>
            <a:ext cx="3331119" cy="2804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F2D5-4191-6425-BA39-D687A968C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20" y="-939387"/>
            <a:ext cx="2753884" cy="23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B1116-39D8-FC3F-E179-A05545A2C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-20320"/>
            <a:ext cx="12212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50572-2CDA-CA73-097F-4997E1168C3E}"/>
              </a:ext>
            </a:extLst>
          </p:cNvPr>
          <p:cNvSpPr txBox="1"/>
          <p:nvPr/>
        </p:nvSpPr>
        <p:spPr>
          <a:xfrm>
            <a:off x="1837784" y="978619"/>
            <a:ext cx="8393336" cy="55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Q5. Number of month present in dataset 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662131FC-29D4-DC2B-8F32-004FEC6126AF}"/>
              </a:ext>
            </a:extLst>
          </p:cNvPr>
          <p:cNvSpPr/>
          <p:nvPr/>
        </p:nvSpPr>
        <p:spPr>
          <a:xfrm>
            <a:off x="1985493" y="1676175"/>
            <a:ext cx="7687637" cy="4605920"/>
          </a:xfrm>
          <a:custGeom>
            <a:avLst/>
            <a:gdLst/>
            <a:ahLst/>
            <a:cxnLst/>
            <a:rect l="l" t="t" r="r" b="b"/>
            <a:pathLst>
              <a:path w="9827913" h="5945281">
                <a:moveTo>
                  <a:pt x="0" y="0"/>
                </a:moveTo>
                <a:lnTo>
                  <a:pt x="9827914" y="0"/>
                </a:lnTo>
                <a:lnTo>
                  <a:pt x="9827914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5229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614</Words>
  <Application>Microsoft Office PowerPoint</Application>
  <PresentationFormat>Widescreen</PresentationFormat>
  <Paragraphs>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Canva Sans</vt:lpstr>
      <vt:lpstr>Imprint MT Shadow</vt:lpstr>
      <vt:lpstr>Poppins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.</dc:creator>
  <cp:lastModifiedBy>Shivam .</cp:lastModifiedBy>
  <cp:revision>10</cp:revision>
  <dcterms:created xsi:type="dcterms:W3CDTF">2024-05-15T09:52:17Z</dcterms:created>
  <dcterms:modified xsi:type="dcterms:W3CDTF">2024-05-16T10:50:47Z</dcterms:modified>
</cp:coreProperties>
</file>